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60" r:id="rId2"/>
  </p:sldIdLst>
  <p:sldSz cx="6858000" cy="9906000" type="A4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00"/>
    <a:srgbClr val="00FF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2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2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6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9BEAD-19A7-124B-B998-2949C2E0688D}" type="datetimeFigureOut">
              <a:rPr kumimoji="1" lang="ko-KR" altLang="en-US" smtClean="0"/>
              <a:t>2026-01-15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14F7D-E78F-EB40-BACA-7E66C74423C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88273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344557"/>
            <a:ext cx="6858000" cy="384313"/>
          </a:xfrm>
          <a:prstGeom prst="rect">
            <a:avLst/>
          </a:prstGeom>
          <a:gradFill>
            <a:gsLst>
              <a:gs pos="95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 userDrawn="1"/>
        </p:nvSpPr>
        <p:spPr>
          <a:xfrm>
            <a:off x="0" y="715617"/>
            <a:ext cx="6858000" cy="2067340"/>
          </a:xfrm>
          <a:prstGeom prst="rect">
            <a:avLst/>
          </a:prstGeom>
          <a:gradFill>
            <a:gsLst>
              <a:gs pos="95000">
                <a:srgbClr val="7030A0"/>
              </a:gs>
              <a:gs pos="29000">
                <a:srgbClr val="0000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7" name="그림 46"/>
          <p:cNvPicPr>
            <a:picLocks noChangeAspect="1"/>
          </p:cNvPicPr>
          <p:nvPr userDrawn="1"/>
        </p:nvPicPr>
        <p:blipFill rotWithShape="1">
          <a:blip r:embed="rId2"/>
          <a:srcRect l="1867" t="28793" r="214"/>
          <a:stretch/>
        </p:blipFill>
        <p:spPr>
          <a:xfrm>
            <a:off x="-43045" y="2822713"/>
            <a:ext cx="6901045" cy="6872082"/>
          </a:xfrm>
          <a:prstGeom prst="rect">
            <a:avLst/>
          </a:prstGeom>
        </p:spPr>
      </p:pic>
      <p:sp>
        <p:nvSpPr>
          <p:cNvPr id="48" name="TextBox 47"/>
          <p:cNvSpPr txBox="1"/>
          <p:nvPr userDrawn="1"/>
        </p:nvSpPr>
        <p:spPr>
          <a:xfrm>
            <a:off x="3435349" y="8511902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/>
              <a:t>발행인</a:t>
            </a:r>
            <a:r>
              <a:rPr lang="en-US" altLang="ko-KR" sz="1000" dirty="0"/>
              <a:t>: </a:t>
            </a:r>
            <a:r>
              <a:rPr lang="ko-KR" altLang="en-US" sz="1000"/>
              <a:t>대한화학회 유기화학 분과회 회장 이상기</a:t>
            </a:r>
            <a:endParaRPr lang="en-US" altLang="ko-KR" sz="1000" dirty="0"/>
          </a:p>
          <a:p>
            <a:r>
              <a:rPr lang="ko-KR" altLang="en-US" sz="1000" dirty="0"/>
              <a:t>편집인</a:t>
            </a:r>
            <a:r>
              <a:rPr lang="en-US" altLang="ko-KR" sz="1000" dirty="0"/>
              <a:t>: </a:t>
            </a:r>
            <a:r>
              <a:rPr lang="ko-KR" altLang="en-US" sz="1000"/>
              <a:t>장우동</a:t>
            </a:r>
            <a:r>
              <a:rPr lang="en-US" altLang="ko-KR" sz="1000" dirty="0"/>
              <a:t>, </a:t>
            </a:r>
            <a:r>
              <a:rPr lang="ko-KR" altLang="en-US" sz="1000"/>
              <a:t>금교창</a:t>
            </a:r>
            <a:r>
              <a:rPr lang="en-US" altLang="ko-KR" sz="1000" dirty="0"/>
              <a:t>, </a:t>
            </a:r>
            <a:r>
              <a:rPr lang="ko-KR" altLang="en-US" sz="1000"/>
              <a:t>김필호</a:t>
            </a:r>
            <a:r>
              <a:rPr lang="en-US" altLang="ko-KR" sz="1000" dirty="0"/>
              <a:t>, </a:t>
            </a:r>
            <a:r>
              <a:rPr lang="ko-KR" altLang="en-US" sz="1000"/>
              <a:t>한민수</a:t>
            </a:r>
            <a:r>
              <a:rPr lang="en-US" altLang="ko-KR" sz="1000" dirty="0"/>
              <a:t>, </a:t>
            </a:r>
            <a:r>
              <a:rPr lang="ko-KR" altLang="en-US" sz="1000"/>
              <a:t>강은주</a:t>
            </a:r>
            <a:r>
              <a:rPr lang="en-US" altLang="ko-KR" sz="1000" dirty="0"/>
              <a:t>,</a:t>
            </a:r>
            <a:r>
              <a:rPr lang="en-US" altLang="ko-KR" sz="1000" baseline="0" dirty="0"/>
              <a:t> </a:t>
            </a:r>
            <a:r>
              <a:rPr lang="ko-KR" altLang="en-US" sz="1000" baseline="0"/>
              <a:t>김현우</a:t>
            </a:r>
            <a:r>
              <a:rPr lang="en-US" altLang="ko-KR" sz="1000" dirty="0"/>
              <a:t> </a:t>
            </a:r>
            <a:endParaRPr lang="ko-KR" altLang="en-US" sz="1000"/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781879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500" dirty="0">
                <a:solidFill>
                  <a:schemeClr val="bg1"/>
                </a:solidFill>
                <a:latin typeface="Script MT Bold" panose="03040602040607080904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Newsletter</a:t>
            </a:r>
            <a:endParaRPr lang="ko-KR" altLang="en-US" sz="11500">
              <a:solidFill>
                <a:schemeClr val="bg1"/>
              </a:solidFill>
              <a:latin typeface="Script MT Bold" panose="03040602040607080904" pitchFamily="66" charset="0"/>
              <a:cs typeface="Segoe UI Black" panose="020B0A02040204020203" pitchFamily="34" charset="0"/>
            </a:endParaRPr>
          </a:p>
        </p:txBody>
      </p:sp>
      <p:sp>
        <p:nvSpPr>
          <p:cNvPr id="2" name="직사각형 1"/>
          <p:cNvSpPr/>
          <p:nvPr userDrawn="1"/>
        </p:nvSpPr>
        <p:spPr>
          <a:xfrm>
            <a:off x="250051" y="225288"/>
            <a:ext cx="1927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i="1" dirty="0">
                <a:solidFill>
                  <a:srgbClr val="0000FF"/>
                </a:solidFill>
                <a:latin typeface="Script MT Bold" panose="03040602040607080904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Organic</a:t>
            </a:r>
          </a:p>
        </p:txBody>
      </p:sp>
      <p:pic>
        <p:nvPicPr>
          <p:cNvPr id="6" name="그림 5"/>
          <p:cNvPicPr>
            <a:picLocks noChangeAspect="1"/>
          </p:cNvPicPr>
          <p:nvPr userDrawn="1"/>
        </p:nvPicPr>
        <p:blipFill rotWithShape="1">
          <a:blip r:embed="rId3"/>
          <a:srcRect t="50280"/>
          <a:stretch/>
        </p:blipFill>
        <p:spPr>
          <a:xfrm>
            <a:off x="-13252" y="715616"/>
            <a:ext cx="2408129" cy="58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6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6F87-C3E0-4AEE-95EB-22DF2CDD1A7D}" type="datetimeFigureOut">
              <a:rPr lang="ko-KR" altLang="en-US" smtClean="0"/>
              <a:t>2026-01-15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AB2F-E82D-4488-8D49-620992B683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731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6F87-C3E0-4AEE-95EB-22DF2CDD1A7D}" type="datetimeFigureOut">
              <a:rPr lang="ko-KR" altLang="en-US" smtClean="0"/>
              <a:t>2026-01-15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AB2F-E82D-4488-8D49-620992B683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3633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6F87-C3E0-4AEE-95EB-22DF2CDD1A7D}" type="datetimeFigureOut">
              <a:rPr lang="ko-KR" altLang="en-US" smtClean="0"/>
              <a:t>2026-01-15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AB2F-E82D-4488-8D49-620992B683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2923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6F87-C3E0-4AEE-95EB-22DF2CDD1A7D}" type="datetimeFigureOut">
              <a:rPr lang="ko-KR" altLang="en-US" smtClean="0"/>
              <a:t>2026-01-15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AB2F-E82D-4488-8D49-620992B683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4926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6F87-C3E0-4AEE-95EB-22DF2CDD1A7D}" type="datetimeFigureOut">
              <a:rPr lang="ko-KR" altLang="en-US" smtClean="0"/>
              <a:t>2026-01-15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AB2F-E82D-4488-8D49-620992B683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9859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6F87-C3E0-4AEE-95EB-22DF2CDD1A7D}" type="datetimeFigureOut">
              <a:rPr lang="ko-KR" altLang="en-US" smtClean="0"/>
              <a:t>2026-01-15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AB2F-E82D-4488-8D49-620992B683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371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275772" y="168310"/>
            <a:ext cx="902811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ko-KR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공지사항</a:t>
            </a:r>
          </a:p>
        </p:txBody>
      </p:sp>
      <p:cxnSp>
        <p:nvCxnSpPr>
          <p:cNvPr id="3" name="직선 연결선 2"/>
          <p:cNvCxnSpPr/>
          <p:nvPr userDrawn="1"/>
        </p:nvCxnSpPr>
        <p:spPr>
          <a:xfrm>
            <a:off x="275772" y="481222"/>
            <a:ext cx="63993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275772" y="9594742"/>
            <a:ext cx="63993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5746932" y="168310"/>
            <a:ext cx="902811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ko-KR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공지사항</a:t>
            </a:r>
          </a:p>
        </p:txBody>
      </p:sp>
      <p:cxnSp>
        <p:nvCxnSpPr>
          <p:cNvPr id="4" name="직선 연결선 3"/>
          <p:cNvCxnSpPr/>
          <p:nvPr userDrawn="1"/>
        </p:nvCxnSpPr>
        <p:spPr>
          <a:xfrm>
            <a:off x="275772" y="481222"/>
            <a:ext cx="63993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 userDrawn="1"/>
        </p:nvCxnSpPr>
        <p:spPr>
          <a:xfrm>
            <a:off x="275772" y="9594742"/>
            <a:ext cx="63993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464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275772" y="168310"/>
            <a:ext cx="108234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ko-KR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분과회소식</a:t>
            </a:r>
          </a:p>
        </p:txBody>
      </p:sp>
      <p:cxnSp>
        <p:nvCxnSpPr>
          <p:cNvPr id="11" name="직선 연결선 10"/>
          <p:cNvCxnSpPr/>
          <p:nvPr userDrawn="1"/>
        </p:nvCxnSpPr>
        <p:spPr>
          <a:xfrm>
            <a:off x="275772" y="481222"/>
            <a:ext cx="63993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 userDrawn="1"/>
        </p:nvCxnSpPr>
        <p:spPr>
          <a:xfrm>
            <a:off x="275772" y="9594742"/>
            <a:ext cx="63993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408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5564052" y="168310"/>
            <a:ext cx="108234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ko-KR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분과회소식</a:t>
            </a: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275772" y="481222"/>
            <a:ext cx="63993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 userDrawn="1"/>
        </p:nvCxnSpPr>
        <p:spPr>
          <a:xfrm>
            <a:off x="275772" y="9594742"/>
            <a:ext cx="63993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536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275772" y="168310"/>
            <a:ext cx="1620957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ko-KR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유기화학연구동향</a:t>
            </a:r>
          </a:p>
        </p:txBody>
      </p:sp>
      <p:cxnSp>
        <p:nvCxnSpPr>
          <p:cNvPr id="11" name="직선 연결선 10"/>
          <p:cNvCxnSpPr/>
          <p:nvPr userDrawn="1"/>
        </p:nvCxnSpPr>
        <p:spPr>
          <a:xfrm>
            <a:off x="275772" y="481222"/>
            <a:ext cx="63993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 userDrawn="1"/>
        </p:nvCxnSpPr>
        <p:spPr>
          <a:xfrm>
            <a:off x="275772" y="9594742"/>
            <a:ext cx="63993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1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5020716" y="168310"/>
            <a:ext cx="1620957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ko-KR" altLang="en-US" sz="1400" b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유기화학연구동향</a:t>
            </a:r>
            <a:endParaRPr lang="ko-KR" alt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275772" y="481222"/>
            <a:ext cx="63993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 userDrawn="1"/>
        </p:nvCxnSpPr>
        <p:spPr>
          <a:xfrm>
            <a:off x="275772" y="9594742"/>
            <a:ext cx="63993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822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6F87-C3E0-4AEE-95EB-22DF2CDD1A7D}" type="datetimeFigureOut">
              <a:rPr lang="ko-KR" altLang="en-US" smtClean="0"/>
              <a:t>2026-01-15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AB2F-E82D-4488-8D49-620992B683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6791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6F87-C3E0-4AEE-95EB-22DF2CDD1A7D}" type="datetimeFigureOut">
              <a:rPr lang="ko-KR" altLang="en-US" smtClean="0"/>
              <a:t>2026-01-15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AB2F-E82D-4488-8D49-620992B683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51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16F87-C3E0-4AEE-95EB-22DF2CDD1A7D}" type="datetimeFigureOut">
              <a:rPr lang="ko-KR" altLang="en-US" smtClean="0"/>
              <a:t>2026-01-15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0AB2F-E82D-4488-8D49-620992B683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089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5" r:id="rId4"/>
    <p:sldLayoutId id="2147483685" r:id="rId5"/>
    <p:sldLayoutId id="2147483686" r:id="rId6"/>
    <p:sldLayoutId id="2147483687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8B333-CFBF-7768-2BDE-C05762DE0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8F4B1459-4B26-72FB-0973-62B2C6A5AB65}"/>
              </a:ext>
            </a:extLst>
          </p:cNvPr>
          <p:cNvSpPr/>
          <p:nvPr/>
        </p:nvSpPr>
        <p:spPr>
          <a:xfrm>
            <a:off x="411973" y="1112036"/>
            <a:ext cx="6017342" cy="1179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DB28C5FF-7AE8-D3FB-1E56-4610456788C5}"/>
              </a:ext>
            </a:extLst>
          </p:cNvPr>
          <p:cNvSpPr/>
          <p:nvPr/>
        </p:nvSpPr>
        <p:spPr>
          <a:xfrm>
            <a:off x="441847" y="2820923"/>
            <a:ext cx="6017342" cy="1179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AEE0A86-3CE3-1556-52CA-EA5CBCB7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796"/>
          <a:stretch/>
        </p:blipFill>
        <p:spPr>
          <a:xfrm>
            <a:off x="342343" y="493163"/>
            <a:ext cx="2341863" cy="577467"/>
          </a:xfrm>
          <a:prstGeom prst="rect">
            <a:avLst/>
          </a:prstGeom>
        </p:spPr>
      </p:pic>
      <p:sp>
        <p:nvSpPr>
          <p:cNvPr id="5" name="TextBox 13">
            <a:extLst>
              <a:ext uri="{FF2B5EF4-FFF2-40B4-BE49-F238E27FC236}">
                <a16:creationId xmlns:a16="http://schemas.microsoft.com/office/drawing/2014/main" id="{B55465BE-5A24-CC75-EB9C-9DF5A1BF90D4}"/>
              </a:ext>
            </a:extLst>
          </p:cNvPr>
          <p:cNvSpPr txBox="1"/>
          <p:nvPr/>
        </p:nvSpPr>
        <p:spPr>
          <a:xfrm>
            <a:off x="441847" y="1334854"/>
            <a:ext cx="2755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latin typeface="+mn-ea"/>
              </a:rPr>
              <a:t>문서번호</a:t>
            </a:r>
            <a:r>
              <a:rPr lang="en-US" altLang="ko-KR" sz="1200" dirty="0">
                <a:latin typeface="+mn-ea"/>
              </a:rPr>
              <a:t>: </a:t>
            </a:r>
            <a:r>
              <a:rPr lang="ko-KR" altLang="en-US" sz="1200" dirty="0">
                <a:latin typeface="+mn-ea"/>
              </a:rPr>
              <a:t>유기화학분과 </a:t>
            </a:r>
            <a:r>
              <a:rPr lang="en-US" altLang="ko-KR" sz="1200" dirty="0">
                <a:latin typeface="+mn-ea"/>
              </a:rPr>
              <a:t>2026-01-001</a:t>
            </a:r>
            <a:endParaRPr lang="ko-KR" altLang="en-US" sz="1200" dirty="0">
              <a:latin typeface="+mn-ea"/>
            </a:endParaRP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5A50415A-DC29-8486-7466-AAFD895513A3}"/>
              </a:ext>
            </a:extLst>
          </p:cNvPr>
          <p:cNvSpPr txBox="1"/>
          <p:nvPr/>
        </p:nvSpPr>
        <p:spPr>
          <a:xfrm>
            <a:off x="450973" y="1680841"/>
            <a:ext cx="2440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latin typeface="+mn-ea"/>
              </a:rPr>
              <a:t>시행일자</a:t>
            </a:r>
            <a:r>
              <a:rPr lang="en-US" altLang="ko-KR" sz="1200" dirty="0">
                <a:latin typeface="+mn-ea"/>
              </a:rPr>
              <a:t>: 2026</a:t>
            </a:r>
            <a:r>
              <a:rPr lang="ko-KR" altLang="en-US" sz="1200" dirty="0">
                <a:latin typeface="+mn-ea"/>
              </a:rPr>
              <a:t>년 </a:t>
            </a:r>
            <a:r>
              <a:rPr lang="en-US" altLang="ko-KR" sz="1200" dirty="0">
                <a:latin typeface="+mn-ea"/>
              </a:rPr>
              <a:t>2</a:t>
            </a:r>
            <a:r>
              <a:rPr lang="ko-KR" altLang="en-US" sz="1200" dirty="0">
                <a:latin typeface="+mn-ea"/>
              </a:rPr>
              <a:t>월 </a:t>
            </a:r>
            <a:r>
              <a:rPr lang="en-US" altLang="ko-KR" sz="1200" dirty="0">
                <a:latin typeface="+mn-ea"/>
              </a:rPr>
              <a:t>11</a:t>
            </a:r>
            <a:r>
              <a:rPr lang="ko-KR" altLang="en-US" sz="1200" dirty="0">
                <a:latin typeface="+mn-ea"/>
              </a:rPr>
              <a:t>일</a:t>
            </a:r>
            <a:r>
              <a:rPr lang="en-US" altLang="ko-KR" sz="1200" dirty="0">
                <a:latin typeface="+mn-ea"/>
              </a:rPr>
              <a:t>-12</a:t>
            </a:r>
            <a:r>
              <a:rPr lang="ko-KR" altLang="en-US" sz="1200" dirty="0">
                <a:latin typeface="+mn-ea"/>
              </a:rPr>
              <a:t>일</a:t>
            </a: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F707B588-3C67-6FD2-1504-C2DB5403CC27}"/>
              </a:ext>
            </a:extLst>
          </p:cNvPr>
          <p:cNvSpPr txBox="1"/>
          <p:nvPr/>
        </p:nvSpPr>
        <p:spPr>
          <a:xfrm>
            <a:off x="479548" y="2039411"/>
            <a:ext cx="3171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latin typeface="+mn-ea"/>
              </a:rPr>
              <a:t>수     신</a:t>
            </a:r>
            <a:r>
              <a:rPr lang="en-US" altLang="ko-KR" sz="1200" dirty="0">
                <a:latin typeface="+mn-ea"/>
              </a:rPr>
              <a:t>:  </a:t>
            </a:r>
            <a:r>
              <a:rPr lang="ko-KR" altLang="en-US" sz="1200" dirty="0">
                <a:latin typeface="+mn-ea"/>
              </a:rPr>
              <a:t>대한화학회 유기화학분과회 회원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A368D329-A932-91FA-66D3-22536489D10B}"/>
              </a:ext>
            </a:extLst>
          </p:cNvPr>
          <p:cNvSpPr txBox="1"/>
          <p:nvPr/>
        </p:nvSpPr>
        <p:spPr>
          <a:xfrm>
            <a:off x="507724" y="2433429"/>
            <a:ext cx="5903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5038" indent="-935038"/>
            <a:r>
              <a:rPr lang="ko-KR" altLang="en-US" sz="1200" dirty="0">
                <a:latin typeface="+mn-ea"/>
              </a:rPr>
              <a:t>제     목</a:t>
            </a:r>
            <a:r>
              <a:rPr lang="en-US" altLang="ko-KR" sz="1200" dirty="0">
                <a:latin typeface="+mn-ea"/>
              </a:rPr>
              <a:t>:  </a:t>
            </a:r>
            <a:r>
              <a:rPr lang="ko-KR" altLang="en-US" sz="1200" dirty="0">
                <a:latin typeface="+mn-ea"/>
              </a:rPr>
              <a:t>제 </a:t>
            </a:r>
            <a:r>
              <a:rPr lang="en-US" altLang="ko-KR" sz="1200" dirty="0">
                <a:latin typeface="+mn-ea"/>
              </a:rPr>
              <a:t>45</a:t>
            </a:r>
            <a:r>
              <a:rPr lang="ko-KR" altLang="en-US" sz="1200" dirty="0">
                <a:latin typeface="+mn-ea"/>
              </a:rPr>
              <a:t>회 대한화학회 유기화학분과회 심포지엄 및 정기총회 참석 요청</a:t>
            </a:r>
            <a:endParaRPr lang="en-US" altLang="ko-KR" sz="1200" dirty="0">
              <a:latin typeface="+mn-ea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7836DC1-6830-5BC7-D566-F0923E080205}"/>
              </a:ext>
            </a:extLst>
          </p:cNvPr>
          <p:cNvSpPr/>
          <p:nvPr/>
        </p:nvSpPr>
        <p:spPr>
          <a:xfrm>
            <a:off x="475452" y="3419024"/>
            <a:ext cx="5840362" cy="1274576"/>
          </a:xfrm>
          <a:prstGeom prst="rect">
            <a:avLst/>
          </a:prstGeom>
        </p:spPr>
        <p:txBody>
          <a:bodyPr wrap="square" tIns="36000">
            <a:spAutoFit/>
          </a:bodyPr>
          <a:lstStyle/>
          <a:p>
            <a:pPr marL="228600" indent="-228600" algn="just" fontAlgn="base">
              <a:lnSpc>
                <a:spcPct val="130000"/>
              </a:lnSpc>
              <a:spcAft>
                <a:spcPts val="800"/>
              </a:spcAft>
              <a:buAutoNum type="arabicPeriod"/>
            </a:pPr>
            <a:r>
              <a:rPr lang="ko-KR" altLang="en-US" sz="1400" dirty="0">
                <a:latin typeface="+mn-ea"/>
              </a:rPr>
              <a:t>회원 여러분의 무궁한 발전을 기원합니다</a:t>
            </a:r>
            <a:r>
              <a:rPr lang="en-US" altLang="ko-KR" sz="1400" dirty="0">
                <a:latin typeface="+mn-ea"/>
              </a:rPr>
              <a:t>.</a:t>
            </a:r>
          </a:p>
          <a:p>
            <a:pPr marL="228600" indent="-228600" algn="just" fontAlgn="base">
              <a:lnSpc>
                <a:spcPct val="130000"/>
              </a:lnSpc>
              <a:spcAft>
                <a:spcPts val="800"/>
              </a:spcAft>
              <a:buAutoNum type="arabicPeriod"/>
            </a:pPr>
            <a:r>
              <a:rPr lang="ko-KR" altLang="en-US" sz="1400" dirty="0">
                <a:latin typeface="+mn-ea"/>
              </a:rPr>
              <a:t>대한화학회 유기화학분과회에서는 아래와 같이 </a:t>
            </a:r>
            <a:r>
              <a:rPr lang="en-US" altLang="ko-KR" sz="1400" dirty="0">
                <a:latin typeface="+mn-ea"/>
              </a:rPr>
              <a:t>2026</a:t>
            </a:r>
            <a:r>
              <a:rPr lang="ko-KR" altLang="en-US" sz="1400" dirty="0">
                <a:latin typeface="+mn-ea"/>
              </a:rPr>
              <a:t>년도 제 </a:t>
            </a:r>
            <a:r>
              <a:rPr lang="en-US" altLang="ko-KR" sz="1400" dirty="0">
                <a:latin typeface="+mn-ea"/>
              </a:rPr>
              <a:t>45</a:t>
            </a:r>
            <a:r>
              <a:rPr lang="ko-KR" altLang="en-US" sz="1400" dirty="0">
                <a:latin typeface="+mn-ea"/>
              </a:rPr>
              <a:t>회 심포지엄 및 정기총회를 대전 한국화학연구원에서 </a:t>
            </a:r>
            <a:r>
              <a:rPr lang="ko-KR" altLang="en-US" sz="1400" dirty="0" err="1">
                <a:latin typeface="+mn-ea"/>
              </a:rPr>
              <a:t>개최하오니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회원 여러분의 많은 관심과 참여를 부탁드립니다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  </a:t>
            </a:r>
            <a:endParaRPr lang="en-US" altLang="ko-KR" sz="1400" dirty="0">
              <a:latin typeface="+mn-ea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D11D8179-B8A9-24F4-CB9E-6524CD6B7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71" y="8448146"/>
            <a:ext cx="6017343" cy="37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대한화학회</a:t>
            </a:r>
            <a:r>
              <a:rPr kumimoji="0" lang="ko-KR" alt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 유기화학분과회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54233F13-DA53-A146-80DA-CB294BDA4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847" y="8903904"/>
            <a:ext cx="60173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회장 </a:t>
            </a:r>
            <a:r>
              <a:rPr lang="ko-KR" altLang="en-US" sz="2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 영 호</a:t>
            </a:r>
            <a:endParaRPr kumimoji="0" lang="ko-KR" altLang="ko-K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4" name="개체 13">
            <a:extLst>
              <a:ext uri="{FF2B5EF4-FFF2-40B4-BE49-F238E27FC236}">
                <a16:creationId xmlns:a16="http://schemas.microsoft.com/office/drawing/2014/main" id="{C6FD53B4-C050-C7CC-74FE-5B1196760F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63085" y="8849312"/>
          <a:ext cx="5397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사진" r:id="rId3" imgW="539640" imgH="558720" progId="StaticMetafile">
                  <p:embed/>
                </p:oleObj>
              </mc:Choice>
              <mc:Fallback>
                <p:oleObj name="사진" r:id="rId3" imgW="539640" imgH="558720" progId="StaticMetafile">
                  <p:embed/>
                  <p:pic>
                    <p:nvPicPr>
                      <p:cNvPr id="14" name="개체 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63085" y="8849312"/>
                        <a:ext cx="53975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텍스트 상자 14">
            <a:extLst>
              <a:ext uri="{FF2B5EF4-FFF2-40B4-BE49-F238E27FC236}">
                <a16:creationId xmlns:a16="http://schemas.microsoft.com/office/drawing/2014/main" id="{1ED82F4E-7768-21DF-B4C8-50E2F1CC30C0}"/>
              </a:ext>
            </a:extLst>
          </p:cNvPr>
          <p:cNvSpPr txBox="1"/>
          <p:nvPr/>
        </p:nvSpPr>
        <p:spPr>
          <a:xfrm>
            <a:off x="2684206" y="611979"/>
            <a:ext cx="3166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400" b="1" dirty="0">
                <a:latin typeface="+mn-ea"/>
              </a:rPr>
              <a:t>2026</a:t>
            </a:r>
            <a:r>
              <a:rPr kumimoji="1" lang="ko-KR" altLang="en-US" sz="1400" b="1" dirty="0">
                <a:latin typeface="+mn-ea"/>
              </a:rPr>
              <a:t>년도 유기화학분과회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810B40-A7B2-48F0-4D72-45CEFEA53483}"/>
              </a:ext>
            </a:extLst>
          </p:cNvPr>
          <p:cNvSpPr txBox="1"/>
          <p:nvPr/>
        </p:nvSpPr>
        <p:spPr>
          <a:xfrm>
            <a:off x="843494" y="5485277"/>
            <a:ext cx="5438715" cy="1872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ctr" fontAlgn="base">
              <a:lnSpc>
                <a:spcPct val="130000"/>
              </a:lnSpc>
              <a:spcAft>
                <a:spcPts val="800"/>
              </a:spcAft>
            </a:pPr>
            <a:r>
              <a:rPr lang="en-US" altLang="ko-KR" sz="1400" dirty="0">
                <a:latin typeface="+mn-ea"/>
              </a:rPr>
              <a:t>---------------------------- </a:t>
            </a:r>
            <a:r>
              <a:rPr lang="ko-KR" altLang="en-US" sz="1400" dirty="0">
                <a:latin typeface="+mn-ea"/>
              </a:rPr>
              <a:t>다  음 </a:t>
            </a:r>
            <a:r>
              <a:rPr lang="en-US" altLang="ko-KR" sz="1400" dirty="0">
                <a:latin typeface="+mn-ea"/>
              </a:rPr>
              <a:t>---------------------------------</a:t>
            </a:r>
          </a:p>
          <a:p>
            <a:pPr marL="182563" indent="-182563" algn="ctr" fontAlgn="base">
              <a:lnSpc>
                <a:spcPct val="130000"/>
              </a:lnSpc>
              <a:spcAft>
                <a:spcPts val="800"/>
              </a:spcAft>
            </a:pPr>
            <a:endParaRPr lang="en-US" altLang="ko-KR" sz="1400" dirty="0">
              <a:latin typeface="+mn-ea"/>
            </a:endParaRPr>
          </a:p>
          <a:p>
            <a:pPr marL="182563" indent="-182563" algn="just" fontAlgn="base">
              <a:lnSpc>
                <a:spcPct val="130000"/>
              </a:lnSpc>
              <a:spcAft>
                <a:spcPts val="800"/>
              </a:spcAft>
            </a:pPr>
            <a:r>
              <a:rPr lang="ko-KR" altLang="en-US" sz="1400" dirty="0">
                <a:latin typeface="+mn-ea"/>
              </a:rPr>
              <a:t>가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일     시</a:t>
            </a:r>
            <a:r>
              <a:rPr lang="en-US" altLang="ko-KR" sz="1400" dirty="0">
                <a:latin typeface="+mn-ea"/>
              </a:rPr>
              <a:t>: 2026</a:t>
            </a:r>
            <a:r>
              <a:rPr lang="ko-KR" altLang="en-US" sz="1400" dirty="0">
                <a:latin typeface="+mn-ea"/>
              </a:rPr>
              <a:t>년 </a:t>
            </a:r>
            <a:r>
              <a:rPr lang="en-US" altLang="ko-KR" sz="1400" dirty="0">
                <a:latin typeface="+mn-ea"/>
              </a:rPr>
              <a:t>2</a:t>
            </a:r>
            <a:r>
              <a:rPr lang="ko-KR" altLang="en-US" sz="1400" dirty="0">
                <a:latin typeface="+mn-ea"/>
              </a:rPr>
              <a:t>월 </a:t>
            </a:r>
            <a:r>
              <a:rPr lang="en-US" altLang="ko-KR" sz="1400" dirty="0">
                <a:latin typeface="+mn-ea"/>
              </a:rPr>
              <a:t>11</a:t>
            </a:r>
            <a:r>
              <a:rPr lang="ko-KR" altLang="en-US" sz="1400" dirty="0">
                <a:latin typeface="+mn-ea"/>
              </a:rPr>
              <a:t>일</a:t>
            </a:r>
            <a:r>
              <a:rPr lang="en-US" altLang="ko-KR" sz="1400" dirty="0">
                <a:latin typeface="+mn-ea"/>
              </a:rPr>
              <a:t>(</a:t>
            </a:r>
            <a:r>
              <a:rPr lang="ko-KR" altLang="en-US" sz="1400" dirty="0">
                <a:latin typeface="+mn-ea"/>
              </a:rPr>
              <a:t>수</a:t>
            </a:r>
            <a:r>
              <a:rPr lang="en-US" altLang="ko-KR" sz="1400" dirty="0">
                <a:latin typeface="+mn-ea"/>
              </a:rPr>
              <a:t>)-12</a:t>
            </a:r>
            <a:r>
              <a:rPr lang="ko-KR" altLang="en-US" sz="1400" dirty="0">
                <a:latin typeface="+mn-ea"/>
              </a:rPr>
              <a:t>일</a:t>
            </a:r>
            <a:r>
              <a:rPr lang="en-US" altLang="ko-KR" sz="1400" dirty="0">
                <a:latin typeface="+mn-ea"/>
              </a:rPr>
              <a:t>(</a:t>
            </a:r>
            <a:r>
              <a:rPr lang="ko-KR" altLang="en-US" sz="1400" dirty="0">
                <a:latin typeface="+mn-ea"/>
              </a:rPr>
              <a:t>목</a:t>
            </a:r>
            <a:r>
              <a:rPr lang="en-US" altLang="ko-KR" sz="1400" dirty="0">
                <a:latin typeface="+mn-ea"/>
              </a:rPr>
              <a:t>), 10:30~19:00</a:t>
            </a:r>
          </a:p>
          <a:p>
            <a:pPr marL="182563" indent="-182563" algn="just" fontAlgn="base">
              <a:lnSpc>
                <a:spcPct val="130000"/>
              </a:lnSpc>
              <a:spcAft>
                <a:spcPts val="800"/>
              </a:spcAft>
            </a:pPr>
            <a:r>
              <a:rPr lang="ko-KR" altLang="en-US" sz="1400" dirty="0">
                <a:latin typeface="+mn-ea"/>
              </a:rPr>
              <a:t>나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장     소</a:t>
            </a:r>
            <a:r>
              <a:rPr lang="en-US" altLang="ko-KR" sz="1400" dirty="0">
                <a:latin typeface="+mn-ea"/>
              </a:rPr>
              <a:t>: </a:t>
            </a:r>
            <a:r>
              <a:rPr lang="ko-KR" altLang="en-US" sz="1400" kern="0" spc="-20" dirty="0">
                <a:solidFill>
                  <a:srgbClr val="000000"/>
                </a:solidFill>
                <a:latin typeface="+mn-ea"/>
              </a:rPr>
              <a:t>한국화학연구원 대강당</a:t>
            </a:r>
            <a:r>
              <a:rPr lang="en-US" altLang="ko-KR" sz="1400" kern="0" spc="-20" dirty="0">
                <a:solidFill>
                  <a:srgbClr val="000000"/>
                </a:solidFill>
                <a:latin typeface="+mn-ea"/>
              </a:rPr>
              <a:t>(N2 </a:t>
            </a:r>
            <a:r>
              <a:rPr lang="ko-KR" altLang="en-US" sz="1400" kern="0" spc="-20" dirty="0">
                <a:solidFill>
                  <a:srgbClr val="000000"/>
                </a:solidFill>
                <a:latin typeface="+mn-ea"/>
              </a:rPr>
              <a:t>행정동</a:t>
            </a:r>
            <a:r>
              <a:rPr lang="en-US" altLang="ko-KR" sz="1400" kern="0" spc="-20" dirty="0">
                <a:solidFill>
                  <a:srgbClr val="000000"/>
                </a:solidFill>
                <a:latin typeface="+mn-ea"/>
              </a:rPr>
              <a:t>)</a:t>
            </a:r>
          </a:p>
          <a:p>
            <a:pPr marL="182563" indent="-182563" algn="just" fontAlgn="base">
              <a:lnSpc>
                <a:spcPct val="130000"/>
              </a:lnSpc>
              <a:spcAft>
                <a:spcPts val="800"/>
              </a:spcAft>
            </a:pPr>
            <a:r>
              <a:rPr lang="ko-KR" altLang="en-US" sz="1400" kern="0" spc="-20" dirty="0">
                <a:solidFill>
                  <a:srgbClr val="000000"/>
                </a:solidFill>
                <a:effectLst/>
                <a:latin typeface="+mn-ea"/>
              </a:rPr>
              <a:t>다</a:t>
            </a:r>
            <a:r>
              <a:rPr lang="en-US" altLang="ko-KR" sz="1400" kern="0" spc="-2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400" kern="0" spc="-20" dirty="0">
                <a:solidFill>
                  <a:srgbClr val="000000"/>
                </a:solidFill>
                <a:effectLst/>
                <a:latin typeface="+mn-ea"/>
              </a:rPr>
              <a:t>참가등록비</a:t>
            </a:r>
            <a:r>
              <a:rPr lang="en-US" altLang="ko-KR" sz="1400" kern="0" spc="-20" dirty="0">
                <a:solidFill>
                  <a:srgbClr val="000000"/>
                </a:solidFill>
                <a:effectLst/>
                <a:latin typeface="+mn-ea"/>
              </a:rPr>
              <a:t>: 30,000</a:t>
            </a:r>
            <a:r>
              <a:rPr lang="ko-KR" altLang="en-US" sz="1400" kern="0" spc="-20" dirty="0">
                <a:solidFill>
                  <a:srgbClr val="000000"/>
                </a:solidFill>
                <a:effectLst/>
                <a:latin typeface="+mn-ea"/>
              </a:rPr>
              <a:t>원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15084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1350</TotalTime>
  <Words>113</Words>
  <Application>Microsoft Office PowerPoint</Application>
  <PresentationFormat>A4 용지(210x297mm)</PresentationFormat>
  <Paragraphs>14</Paragraphs>
  <Slides>1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9" baseType="lpstr">
      <vt:lpstr>HY헤드라인M</vt:lpstr>
      <vt:lpstr>맑은 고딕</vt:lpstr>
      <vt:lpstr>Arial</vt:lpstr>
      <vt:lpstr>Calibri</vt:lpstr>
      <vt:lpstr>Calibri Light</vt:lpstr>
      <vt:lpstr>Script MT Bold</vt:lpstr>
      <vt:lpstr>Office 테마</vt:lpstr>
      <vt:lpstr>사진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jwd</dc:creator>
  <cp:lastModifiedBy>Yunmi Lee</cp:lastModifiedBy>
  <cp:revision>120</cp:revision>
  <cp:lastPrinted>2017-01-09T01:23:42Z</cp:lastPrinted>
  <dcterms:created xsi:type="dcterms:W3CDTF">2016-11-14T11:48:09Z</dcterms:created>
  <dcterms:modified xsi:type="dcterms:W3CDTF">2026-01-15T01:54:28Z</dcterms:modified>
</cp:coreProperties>
</file>